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8" r:id="rId2"/>
    <p:sldId id="256" r:id="rId3"/>
    <p:sldId id="257" r:id="rId4"/>
  </p:sldIdLst>
  <p:sldSz cx="7562850" cy="10688638"/>
  <p:notesSz cx="10688638" cy="756285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E71"/>
    <a:srgbClr val="EDA86F"/>
    <a:srgbClr val="5C6174"/>
    <a:srgbClr val="4E5669"/>
    <a:srgbClr val="595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5" autoAdjust="0"/>
    <p:restoredTop sz="94610"/>
  </p:normalViewPr>
  <p:slideViewPr>
    <p:cSldViewPr snapToGrid="0" snapToObjects="1">
      <p:cViewPr varScale="1">
        <p:scale>
          <a:sx n="78" d="100"/>
          <a:sy n="78" d="100"/>
        </p:scale>
        <p:origin x="3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du Plooy" userId="c55736fb-ef88-410b-8664-c7d856035358" providerId="ADAL" clId="{6AC386D8-B096-42CE-B24E-332CBD8DDFA3}"/>
    <pc:docChg chg="modSld">
      <pc:chgData name="Daniel du Plooy" userId="c55736fb-ef88-410b-8664-c7d856035358" providerId="ADAL" clId="{6AC386D8-B096-42CE-B24E-332CBD8DDFA3}" dt="2026-02-20T03:23:23.910" v="9" actId="20577"/>
      <pc:docMkLst>
        <pc:docMk/>
      </pc:docMkLst>
      <pc:sldChg chg="modSp mod">
        <pc:chgData name="Daniel du Plooy" userId="c55736fb-ef88-410b-8664-c7d856035358" providerId="ADAL" clId="{6AC386D8-B096-42CE-B24E-332CBD8DDFA3}" dt="2026-02-20T03:23:23.910" v="9" actId="20577"/>
        <pc:sldMkLst>
          <pc:docMk/>
          <pc:sldMk cId="3780661861" sldId="258"/>
        </pc:sldMkLst>
        <pc:spChg chg="mod">
          <ac:chgData name="Daniel du Plooy" userId="c55736fb-ef88-410b-8664-c7d856035358" providerId="ADAL" clId="{6AC386D8-B096-42CE-B24E-332CBD8DDFA3}" dt="2026-02-20T03:23:23.910" v="9" actId="20577"/>
          <ac:spMkLst>
            <pc:docMk/>
            <pc:sldMk cId="3780661861" sldId="258"/>
            <ac:spMk id="2" creationId="{6A7D1D92-F066-4C9B-EE2D-A9E4E5215A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55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7D1D92-F066-4C9B-EE2D-A9E4E5215A4F}"/>
              </a:ext>
            </a:extLst>
          </p:cNvPr>
          <p:cNvSpPr txBox="1"/>
          <p:nvPr/>
        </p:nvSpPr>
        <p:spPr>
          <a:xfrm>
            <a:off x="233264" y="233265"/>
            <a:ext cx="7109927" cy="9510296"/>
          </a:xfrm>
          <a:prstGeom prst="rect">
            <a:avLst/>
          </a:prstGeom>
          <a:noFill/>
        </p:spPr>
        <p:txBody>
          <a:bodyPr wrap="square" rtlCol="0">
            <a:spAutoFit/>
          </a:bodyPr>
          <a:lstStyle/>
          <a:p>
            <a:r>
              <a:rPr lang="en-AU" dirty="0"/>
              <a:t>The following slides outline the expected layout of a poster sized advertisement providing a template and an example. </a:t>
            </a:r>
          </a:p>
          <a:p>
            <a:endParaRPr lang="en-AU" dirty="0"/>
          </a:p>
          <a:p>
            <a:r>
              <a:rPr lang="en-AU" dirty="0"/>
              <a:t>This can be used in the following ways:</a:t>
            </a:r>
          </a:p>
          <a:p>
            <a:endParaRPr lang="en-AU" dirty="0"/>
          </a:p>
          <a:p>
            <a:pPr marL="285750" indent="-285750">
              <a:buFont typeface="Arial" panose="020B0604020202020204" pitchFamily="34" charset="0"/>
              <a:buChar char="•"/>
            </a:pPr>
            <a:r>
              <a:rPr lang="en-AU" dirty="0"/>
              <a:t>Posted on the ACAP website</a:t>
            </a:r>
          </a:p>
          <a:p>
            <a:pPr marL="285750" indent="-285750">
              <a:buFont typeface="Arial" panose="020B0604020202020204" pitchFamily="34" charset="0"/>
              <a:buChar char="•"/>
            </a:pPr>
            <a:r>
              <a:rPr lang="en-AU" dirty="0"/>
              <a:t>Posted on official noticeboards (with permission)</a:t>
            </a:r>
          </a:p>
          <a:p>
            <a:pPr marL="285750" indent="-285750">
              <a:buFont typeface="Arial" panose="020B0604020202020204" pitchFamily="34" charset="0"/>
              <a:buChar char="•"/>
            </a:pPr>
            <a:endParaRPr lang="en-AU" dirty="0"/>
          </a:p>
          <a:p>
            <a:r>
              <a:rPr lang="en-US" b="1" dirty="0"/>
              <a:t>Exporting Your Recruitment Material as an Image</a:t>
            </a:r>
            <a:endParaRPr lang="en-US" dirty="0"/>
          </a:p>
          <a:p>
            <a:r>
              <a:rPr lang="en-US" dirty="0"/>
              <a:t>Once you've finished editing your template slide in PowerPoint, you'll need to export it as an image file. Delete the "TEMPLATE" label from the corner before exporting.</a:t>
            </a:r>
          </a:p>
          <a:p>
            <a:endParaRPr lang="en-US" dirty="0"/>
          </a:p>
          <a:p>
            <a:pPr marL="285750" indent="-285750">
              <a:buFont typeface="Arial" panose="020B0604020202020204" pitchFamily="34" charset="0"/>
              <a:buChar char="•"/>
            </a:pPr>
            <a:r>
              <a:rPr lang="en-US" b="1" dirty="0"/>
              <a:t>In Microsoft PowerPoint (Mac or Windows):</a:t>
            </a:r>
            <a:endParaRPr lang="en-US" dirty="0"/>
          </a:p>
          <a:p>
            <a:r>
              <a:rPr lang="en-US" dirty="0"/>
              <a:t>Go to </a:t>
            </a:r>
            <a:r>
              <a:rPr lang="en-US" b="1" dirty="0"/>
              <a:t>File → Export</a:t>
            </a:r>
            <a:r>
              <a:rPr lang="en-US" dirty="0"/>
              <a:t> (Mac) or </a:t>
            </a:r>
            <a:r>
              <a:rPr lang="en-US" b="1" dirty="0"/>
              <a:t>File → Save As</a:t>
            </a:r>
            <a:r>
              <a:rPr lang="en-US" dirty="0"/>
              <a:t> (Windows). Under file format, choose </a:t>
            </a:r>
            <a:r>
              <a:rPr lang="en-US" b="1" dirty="0"/>
              <a:t>PNG</a:t>
            </a:r>
            <a:r>
              <a:rPr lang="en-US" dirty="0"/>
              <a:t> or </a:t>
            </a:r>
            <a:r>
              <a:rPr lang="en-US" b="1" dirty="0"/>
              <a:t>JPEG</a:t>
            </a:r>
            <a:r>
              <a:rPr lang="en-US" dirty="0"/>
              <a:t>. When prompted, select </a:t>
            </a:r>
            <a:r>
              <a:rPr lang="en-US" b="1" dirty="0"/>
              <a:t>Current Slide Only</a:t>
            </a:r>
            <a:r>
              <a:rPr lang="en-US" dirty="0"/>
              <a:t> (not "Every Slide"). This will save your slide as a high-resolution image you can print or upload directly to social media.</a:t>
            </a:r>
          </a:p>
          <a:p>
            <a:endParaRPr lang="en-US" dirty="0"/>
          </a:p>
          <a:p>
            <a:pPr marL="285750" indent="-285750">
              <a:buFont typeface="Arial" panose="020B0604020202020204" pitchFamily="34" charset="0"/>
              <a:buChar char="•"/>
            </a:pPr>
            <a:r>
              <a:rPr lang="en-US" b="1" dirty="0"/>
              <a:t>In Google Slides:</a:t>
            </a:r>
            <a:endParaRPr lang="en-US" dirty="0"/>
          </a:p>
          <a:p>
            <a:r>
              <a:rPr lang="en-US" dirty="0"/>
              <a:t>Go to </a:t>
            </a:r>
            <a:r>
              <a:rPr lang="en-US" b="1" dirty="0"/>
              <a:t>File → Download → PNG image</a:t>
            </a:r>
            <a:r>
              <a:rPr lang="en-US" dirty="0"/>
              <a:t> or </a:t>
            </a:r>
            <a:r>
              <a:rPr lang="en-US" b="1" dirty="0"/>
              <a:t>JPEG image</a:t>
            </a:r>
            <a:r>
              <a:rPr lang="en-US" dirty="0"/>
              <a:t>. This automatically downloads the current slide as an image.</a:t>
            </a:r>
          </a:p>
          <a:p>
            <a:endParaRPr lang="en-US" dirty="0"/>
          </a:p>
          <a:p>
            <a:pPr marL="285750" indent="-285750">
              <a:buFont typeface="Arial" panose="020B0604020202020204" pitchFamily="34" charset="0"/>
              <a:buChar char="•"/>
            </a:pPr>
            <a:r>
              <a:rPr lang="en-US" b="1" dirty="0"/>
              <a:t>Which format to choose:</a:t>
            </a:r>
            <a:endParaRPr lang="en-US" dirty="0"/>
          </a:p>
          <a:p>
            <a:r>
              <a:rPr lang="en-US" dirty="0"/>
              <a:t>Use </a:t>
            </a:r>
            <a:r>
              <a:rPr lang="en-US" b="1" dirty="0"/>
              <a:t>PNG</a:t>
            </a:r>
            <a:r>
              <a:rPr lang="en-US" dirty="0"/>
              <a:t> for the best quality, especially for printed posters or anywhere text sharpness matters. JPEG is fine for social media if file size is a concern, but PNG is preferred in most cases.</a:t>
            </a:r>
          </a:p>
          <a:p>
            <a:endParaRPr lang="en-US" dirty="0"/>
          </a:p>
          <a:p>
            <a:pPr marL="285750" indent="-285750">
              <a:buFont typeface="Arial" panose="020B0604020202020204" pitchFamily="34" charset="0"/>
              <a:buChar char="•"/>
            </a:pPr>
            <a:r>
              <a:rPr lang="en-US" b="1" dirty="0"/>
              <a:t>For printed posters:</a:t>
            </a:r>
            <a:endParaRPr lang="en-US" dirty="0"/>
          </a:p>
          <a:p>
            <a:r>
              <a:rPr lang="en-US" dirty="0"/>
              <a:t>Take the exported PNG to any printer and set for an A4 or A3 print. If you need a larger size than A3, let your supervisor know — the slide may need to be adjusted for higher resolution printing.</a:t>
            </a:r>
          </a:p>
          <a:p>
            <a:endParaRPr lang="en-AU" dirty="0"/>
          </a:p>
          <a:p>
            <a:endParaRPr lang="en-AU" dirty="0"/>
          </a:p>
        </p:txBody>
      </p:sp>
    </p:spTree>
    <p:extLst>
      <p:ext uri="{BB962C8B-B14F-4D97-AF65-F5344CB8AC3E}">
        <p14:creationId xmlns:p14="http://schemas.microsoft.com/office/powerpoint/2010/main" val="378066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bg>
      <p:bgPr>
        <a:solidFill>
          <a:srgbClr val="1023D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57C09-A5D6-9A25-2BFB-DEA4F0707C10}"/>
              </a:ext>
            </a:extLst>
          </p:cNvPr>
          <p:cNvPicPr>
            <a:picLocks noChangeAspect="1"/>
          </p:cNvPicPr>
          <p:nvPr/>
        </p:nvPicPr>
        <p:blipFill>
          <a:blip r:embed="rId3"/>
          <a:stretch>
            <a:fillRect/>
          </a:stretch>
        </p:blipFill>
        <p:spPr>
          <a:xfrm>
            <a:off x="0" y="9481994"/>
            <a:ext cx="7562850" cy="1206644"/>
          </a:xfrm>
          <a:prstGeom prst="rect">
            <a:avLst/>
          </a:prstGeom>
        </p:spPr>
      </p:pic>
      <p:sp>
        <p:nvSpPr>
          <p:cNvPr id="3" name="Shape 0"/>
          <p:cNvSpPr/>
          <p:nvPr/>
        </p:nvSpPr>
        <p:spPr>
          <a:xfrm>
            <a:off x="0" y="15675"/>
            <a:ext cx="1097280" cy="320040"/>
          </a:xfrm>
          <a:prstGeom prst="rect">
            <a:avLst/>
          </a:prstGeom>
          <a:solidFill>
            <a:srgbClr val="FFFFFF"/>
          </a:solidFill>
          <a:ln/>
        </p:spPr>
        <p:txBody>
          <a:bodyPr/>
          <a:lstStyle/>
          <a:p>
            <a:endParaRPr lang="en-AU"/>
          </a:p>
        </p:txBody>
      </p:sp>
      <p:sp>
        <p:nvSpPr>
          <p:cNvPr id="4" name="Text 1"/>
          <p:cNvSpPr/>
          <p:nvPr/>
        </p:nvSpPr>
        <p:spPr>
          <a:xfrm>
            <a:off x="0" y="22860"/>
            <a:ext cx="1097280" cy="320040"/>
          </a:xfrm>
          <a:prstGeom prst="rect">
            <a:avLst/>
          </a:prstGeom>
          <a:noFill/>
          <a:ln/>
        </p:spPr>
        <p:txBody>
          <a:bodyPr wrap="square" rtlCol="0" anchor="ctr"/>
          <a:lstStyle/>
          <a:p>
            <a:pPr algn="ctr"/>
            <a:r>
              <a:rPr lang="en-US" sz="1000" b="1" dirty="0">
                <a:solidFill>
                  <a:srgbClr val="1023D7"/>
                </a:solidFill>
                <a:latin typeface="Calibri" pitchFamily="34" charset="0"/>
                <a:ea typeface="Calibri" pitchFamily="34" charset="-122"/>
                <a:cs typeface="Calibri" pitchFamily="34" charset="-120"/>
              </a:rPr>
              <a:t>TEMPLATE</a:t>
            </a:r>
            <a:endParaRPr lang="en-US" sz="1000" dirty="0"/>
          </a:p>
        </p:txBody>
      </p:sp>
      <p:sp>
        <p:nvSpPr>
          <p:cNvPr id="5" name="Text 2"/>
          <p:cNvSpPr/>
          <p:nvPr/>
        </p:nvSpPr>
        <p:spPr>
          <a:xfrm>
            <a:off x="548640" y="1097280"/>
            <a:ext cx="6464808" cy="1280160"/>
          </a:xfrm>
          <a:prstGeom prst="rect">
            <a:avLst/>
          </a:prstGeom>
          <a:noFill/>
          <a:ln/>
        </p:spPr>
        <p:txBody>
          <a:bodyPr wrap="square" rtlCol="0" anchor="t"/>
          <a:lstStyle/>
          <a:p>
            <a:r>
              <a:rPr lang="en-US" sz="3600" b="1" dirty="0">
                <a:solidFill>
                  <a:srgbClr val="FFFFFF"/>
                </a:solidFill>
                <a:latin typeface="Arial" pitchFamily="34" charset="0"/>
                <a:ea typeface="Arial" pitchFamily="34" charset="-122"/>
                <a:cs typeface="Arial" pitchFamily="34" charset="-120"/>
              </a:rPr>
              <a:t>[STUDY TITLE HERE]</a:t>
            </a:r>
            <a:endParaRPr lang="en-US" sz="3600" dirty="0"/>
          </a:p>
        </p:txBody>
      </p:sp>
      <p:sp>
        <p:nvSpPr>
          <p:cNvPr id="6" name="Text 3"/>
          <p:cNvSpPr/>
          <p:nvPr/>
        </p:nvSpPr>
        <p:spPr>
          <a:xfrm>
            <a:off x="548640" y="2286000"/>
            <a:ext cx="6464808" cy="548640"/>
          </a:xfrm>
          <a:prstGeom prst="rect">
            <a:avLst/>
          </a:prstGeom>
          <a:noFill/>
          <a:ln/>
        </p:spPr>
        <p:txBody>
          <a:bodyPr wrap="square" rtlCol="0" anchor="t"/>
          <a:lstStyle/>
          <a:p>
            <a:r>
              <a:rPr lang="en-US" sz="1600" i="1" dirty="0">
                <a:solidFill>
                  <a:srgbClr val="E8EDFF"/>
                </a:solidFill>
                <a:latin typeface="Calibri" pitchFamily="34" charset="0"/>
                <a:ea typeface="Calibri" pitchFamily="34" charset="-122"/>
                <a:cs typeface="Calibri" pitchFamily="34" charset="-120"/>
              </a:rPr>
              <a:t>[One-line subtitle or call to action, e.g. “Share your experience in a 15-minute survey”]</a:t>
            </a:r>
            <a:endParaRPr lang="en-US" sz="1600" dirty="0"/>
          </a:p>
        </p:txBody>
      </p:sp>
      <p:sp>
        <p:nvSpPr>
          <p:cNvPr id="7" name="Shape 4"/>
          <p:cNvSpPr/>
          <p:nvPr/>
        </p:nvSpPr>
        <p:spPr>
          <a:xfrm>
            <a:off x="548640" y="3017520"/>
            <a:ext cx="1828800" cy="36576"/>
          </a:xfrm>
          <a:prstGeom prst="rect">
            <a:avLst/>
          </a:prstGeom>
          <a:solidFill>
            <a:srgbClr val="FFFFFF"/>
          </a:solidFill>
          <a:ln/>
        </p:spPr>
        <p:txBody>
          <a:bodyPr/>
          <a:lstStyle/>
          <a:p>
            <a:endParaRPr lang="en-AU"/>
          </a:p>
        </p:txBody>
      </p:sp>
      <p:sp>
        <p:nvSpPr>
          <p:cNvPr id="8" name="Text 5"/>
          <p:cNvSpPr/>
          <p:nvPr/>
        </p:nvSpPr>
        <p:spPr>
          <a:xfrm>
            <a:off x="548640" y="3291840"/>
            <a:ext cx="4453128" cy="274320"/>
          </a:xfrm>
          <a:prstGeom prst="rect">
            <a:avLst/>
          </a:prstGeom>
          <a:noFill/>
          <a:ln/>
        </p:spPr>
        <p:txBody>
          <a:bodyPr wrap="square" rtlCol="0" anchor="ctr"/>
          <a:lstStyle/>
          <a:p>
            <a:r>
              <a:rPr lang="en-US" sz="1000" b="1" kern="0" spc="200" dirty="0">
                <a:solidFill>
                  <a:srgbClr val="FFFFFF"/>
                </a:solidFill>
                <a:latin typeface="Calibri" pitchFamily="34" charset="0"/>
                <a:ea typeface="Calibri" pitchFamily="34" charset="-122"/>
                <a:cs typeface="Calibri" pitchFamily="34" charset="-120"/>
              </a:rPr>
              <a:t>ABOUT THIS STUDY</a:t>
            </a:r>
            <a:endParaRPr lang="en-US" sz="1000" dirty="0"/>
          </a:p>
        </p:txBody>
      </p:sp>
      <p:sp>
        <p:nvSpPr>
          <p:cNvPr id="9" name="Text 6"/>
          <p:cNvSpPr/>
          <p:nvPr/>
        </p:nvSpPr>
        <p:spPr>
          <a:xfrm>
            <a:off x="548640" y="3566160"/>
            <a:ext cx="4453128" cy="822960"/>
          </a:xfrm>
          <a:prstGeom prst="rect">
            <a:avLst/>
          </a:prstGeom>
          <a:noFill/>
          <a:ln/>
        </p:spPr>
        <p:txBody>
          <a:bodyPr wrap="square" rtlCol="0" anchor="t"/>
          <a:lstStyle/>
          <a:p>
            <a:r>
              <a:rPr lang="en-US" sz="1200" dirty="0">
                <a:solidFill>
                  <a:srgbClr val="E8EDFF"/>
                </a:solidFill>
                <a:latin typeface="Calibri" pitchFamily="34" charset="0"/>
                <a:ea typeface="Calibri" pitchFamily="34" charset="-122"/>
                <a:cs typeface="Calibri" pitchFamily="34" charset="-120"/>
              </a:rPr>
              <a:t>[Brief description of the study in plain, non-misleading language. Describe what participants will be asked to do.]</a:t>
            </a:r>
            <a:endParaRPr lang="en-US" sz="1200" dirty="0"/>
          </a:p>
        </p:txBody>
      </p:sp>
      <p:sp>
        <p:nvSpPr>
          <p:cNvPr id="10" name="Text 7"/>
          <p:cNvSpPr/>
          <p:nvPr/>
        </p:nvSpPr>
        <p:spPr>
          <a:xfrm>
            <a:off x="548640" y="4572000"/>
            <a:ext cx="4453128" cy="274320"/>
          </a:xfrm>
          <a:prstGeom prst="rect">
            <a:avLst/>
          </a:prstGeom>
          <a:noFill/>
          <a:ln/>
        </p:spPr>
        <p:txBody>
          <a:bodyPr wrap="square" rtlCol="0" anchor="ctr"/>
          <a:lstStyle/>
          <a:p>
            <a:r>
              <a:rPr lang="en-US" sz="1000" b="1" kern="0" spc="200" dirty="0">
                <a:solidFill>
                  <a:srgbClr val="FFFFFF"/>
                </a:solidFill>
                <a:latin typeface="Calibri" pitchFamily="34" charset="0"/>
                <a:ea typeface="Calibri" pitchFamily="34" charset="-122"/>
                <a:cs typeface="Calibri" pitchFamily="34" charset="-120"/>
              </a:rPr>
              <a:t>WHO CAN PARTICIPATE?</a:t>
            </a:r>
            <a:endParaRPr lang="en-US" sz="1000" dirty="0"/>
          </a:p>
        </p:txBody>
      </p:sp>
      <p:sp>
        <p:nvSpPr>
          <p:cNvPr id="11" name="Text 8"/>
          <p:cNvSpPr/>
          <p:nvPr/>
        </p:nvSpPr>
        <p:spPr>
          <a:xfrm>
            <a:off x="548640" y="4846320"/>
            <a:ext cx="4453128" cy="822960"/>
          </a:xfrm>
          <a:prstGeom prst="rect">
            <a:avLst/>
          </a:prstGeom>
          <a:noFill/>
          <a:ln/>
        </p:spPr>
        <p:txBody>
          <a:bodyPr wrap="square" rtlCol="0" anchor="t"/>
          <a:lstStyle/>
          <a:p>
            <a:r>
              <a:rPr lang="en-US" sz="1200" dirty="0">
                <a:solidFill>
                  <a:srgbClr val="E8EDFF"/>
                </a:solidFill>
                <a:latin typeface="Calibri" pitchFamily="34" charset="0"/>
                <a:ea typeface="Calibri" pitchFamily="34" charset="-122"/>
                <a:cs typeface="Calibri" pitchFamily="34" charset="-120"/>
              </a:rPr>
              <a:t>[Inclusion criteria, e.g. “Adults aged 18+ who have experienced...”]</a:t>
            </a:r>
            <a:endParaRPr lang="en-US" sz="1200" dirty="0"/>
          </a:p>
          <a:p>
            <a:r>
              <a:rPr lang="en-US" sz="1200" dirty="0">
                <a:solidFill>
                  <a:srgbClr val="E8EDFF"/>
                </a:solidFill>
                <a:latin typeface="Calibri" pitchFamily="34" charset="0"/>
                <a:ea typeface="Calibri" pitchFamily="34" charset="-122"/>
                <a:cs typeface="Calibri" pitchFamily="34" charset="-120"/>
              </a:rPr>
              <a:t>[Exclusion criteria, e.g. “Individuals currently receiving...”]</a:t>
            </a:r>
            <a:endParaRPr lang="en-US" sz="1200" dirty="0"/>
          </a:p>
        </p:txBody>
      </p:sp>
      <p:sp>
        <p:nvSpPr>
          <p:cNvPr id="12" name="Text 9"/>
          <p:cNvSpPr/>
          <p:nvPr/>
        </p:nvSpPr>
        <p:spPr>
          <a:xfrm>
            <a:off x="548640" y="5852160"/>
            <a:ext cx="4453128" cy="274320"/>
          </a:xfrm>
          <a:prstGeom prst="rect">
            <a:avLst/>
          </a:prstGeom>
          <a:noFill/>
          <a:ln/>
        </p:spPr>
        <p:txBody>
          <a:bodyPr wrap="square" rtlCol="0" anchor="ctr"/>
          <a:lstStyle/>
          <a:p>
            <a:r>
              <a:rPr lang="en-US" sz="1000" b="1" kern="0" spc="200" dirty="0">
                <a:solidFill>
                  <a:srgbClr val="FFFFFF"/>
                </a:solidFill>
                <a:latin typeface="Calibri" pitchFamily="34" charset="0"/>
                <a:ea typeface="Calibri" pitchFamily="34" charset="-122"/>
                <a:cs typeface="Calibri" pitchFamily="34" charset="-120"/>
              </a:rPr>
              <a:t>TIME COMMITMENT</a:t>
            </a:r>
            <a:endParaRPr lang="en-US" sz="1000" dirty="0"/>
          </a:p>
        </p:txBody>
      </p:sp>
      <p:sp>
        <p:nvSpPr>
          <p:cNvPr id="13" name="Text 10"/>
          <p:cNvSpPr/>
          <p:nvPr/>
        </p:nvSpPr>
        <p:spPr>
          <a:xfrm>
            <a:off x="548640" y="6126480"/>
            <a:ext cx="4453128" cy="457200"/>
          </a:xfrm>
          <a:prstGeom prst="rect">
            <a:avLst/>
          </a:prstGeom>
          <a:noFill/>
          <a:ln/>
        </p:spPr>
        <p:txBody>
          <a:bodyPr wrap="square" rtlCol="0" anchor="t"/>
          <a:lstStyle/>
          <a:p>
            <a:r>
              <a:rPr lang="en-US" sz="1200" dirty="0">
                <a:solidFill>
                  <a:srgbClr val="E8EDFF"/>
                </a:solidFill>
                <a:latin typeface="Calibri" pitchFamily="34" charset="0"/>
                <a:ea typeface="Calibri" pitchFamily="34" charset="-122"/>
                <a:cs typeface="Calibri" pitchFamily="34" charset="-120"/>
              </a:rPr>
              <a:t>[e.g. “Approximately 15 minutes”]</a:t>
            </a:r>
            <a:endParaRPr lang="en-US" sz="1200" dirty="0"/>
          </a:p>
        </p:txBody>
      </p:sp>
      <p:sp>
        <p:nvSpPr>
          <p:cNvPr id="14" name="Text 11"/>
          <p:cNvSpPr/>
          <p:nvPr/>
        </p:nvSpPr>
        <p:spPr>
          <a:xfrm>
            <a:off x="548640" y="6766560"/>
            <a:ext cx="4453128" cy="274320"/>
          </a:xfrm>
          <a:prstGeom prst="rect">
            <a:avLst/>
          </a:prstGeom>
          <a:noFill/>
          <a:ln/>
        </p:spPr>
        <p:txBody>
          <a:bodyPr wrap="square" rtlCol="0" anchor="ctr"/>
          <a:lstStyle/>
          <a:p>
            <a:r>
              <a:rPr lang="en-US" sz="1000" b="1" kern="0" spc="200" dirty="0">
                <a:solidFill>
                  <a:srgbClr val="FFFFFF"/>
                </a:solidFill>
                <a:latin typeface="Calibri" pitchFamily="34" charset="0"/>
                <a:ea typeface="Calibri" pitchFamily="34" charset="-122"/>
                <a:cs typeface="Calibri" pitchFamily="34" charset="-120"/>
              </a:rPr>
              <a:t>CONTACT</a:t>
            </a:r>
            <a:endParaRPr lang="en-US" sz="1000" dirty="0"/>
          </a:p>
        </p:txBody>
      </p:sp>
      <p:sp>
        <p:nvSpPr>
          <p:cNvPr id="15" name="Text 12"/>
          <p:cNvSpPr/>
          <p:nvPr/>
        </p:nvSpPr>
        <p:spPr>
          <a:xfrm>
            <a:off x="548640" y="7040880"/>
            <a:ext cx="4453128" cy="822960"/>
          </a:xfrm>
          <a:prstGeom prst="rect">
            <a:avLst/>
          </a:prstGeom>
          <a:noFill/>
          <a:ln/>
        </p:spPr>
        <p:txBody>
          <a:bodyPr wrap="square" rtlCol="0" anchor="t"/>
          <a:lstStyle/>
          <a:p>
            <a:r>
              <a:rPr lang="en-US" sz="1200" dirty="0">
                <a:solidFill>
                  <a:srgbClr val="E8EDFF"/>
                </a:solidFill>
                <a:latin typeface="Calibri" pitchFamily="34" charset="0"/>
                <a:ea typeface="Calibri" pitchFamily="34" charset="-122"/>
                <a:cs typeface="Calibri" pitchFamily="34" charset="-120"/>
              </a:rPr>
              <a:t>[Supervisor Name]</a:t>
            </a:r>
          </a:p>
          <a:p>
            <a:r>
              <a:rPr lang="en-US" sz="1200" dirty="0">
                <a:solidFill>
                  <a:srgbClr val="E8EDFF"/>
                </a:solidFill>
                <a:latin typeface="Calibri" pitchFamily="34" charset="0"/>
                <a:ea typeface="Calibri" pitchFamily="34" charset="-122"/>
                <a:cs typeface="Calibri" pitchFamily="34" charset="-120"/>
              </a:rPr>
              <a:t>[Researcher Name]</a:t>
            </a:r>
            <a:endParaRPr lang="en-US" sz="1200" dirty="0"/>
          </a:p>
          <a:p>
            <a:r>
              <a:rPr lang="en-US" sz="1200" dirty="0">
                <a:solidFill>
                  <a:srgbClr val="E8EDFF"/>
                </a:solidFill>
                <a:latin typeface="Calibri" pitchFamily="34" charset="0"/>
                <a:ea typeface="Calibri" pitchFamily="34" charset="-122"/>
                <a:cs typeface="Calibri" pitchFamily="34" charset="-120"/>
              </a:rPr>
              <a:t>[researcher.email@mylearning.acap.edu.au]</a:t>
            </a:r>
            <a:endParaRPr lang="en-US" sz="1200" dirty="0"/>
          </a:p>
        </p:txBody>
      </p:sp>
      <p:sp>
        <p:nvSpPr>
          <p:cNvPr id="16" name="Shape 13"/>
          <p:cNvSpPr/>
          <p:nvPr/>
        </p:nvSpPr>
        <p:spPr>
          <a:xfrm>
            <a:off x="5840217" y="7671118"/>
            <a:ext cx="1463040" cy="1463040"/>
          </a:xfrm>
          <a:prstGeom prst="rect">
            <a:avLst/>
          </a:prstGeom>
          <a:solidFill>
            <a:srgbClr val="FFFFFF"/>
          </a:solidFill>
          <a:ln w="12700">
            <a:solidFill>
              <a:srgbClr val="CCCCCC"/>
            </a:solidFill>
            <a:prstDash val="dash"/>
          </a:ln>
        </p:spPr>
        <p:txBody>
          <a:bodyPr/>
          <a:lstStyle/>
          <a:p>
            <a:endParaRPr lang="en-AU"/>
          </a:p>
        </p:txBody>
      </p:sp>
      <p:sp>
        <p:nvSpPr>
          <p:cNvPr id="17" name="Text 14"/>
          <p:cNvSpPr/>
          <p:nvPr/>
        </p:nvSpPr>
        <p:spPr>
          <a:xfrm>
            <a:off x="5824728" y="7700020"/>
            <a:ext cx="1463040" cy="1463040"/>
          </a:xfrm>
          <a:prstGeom prst="rect">
            <a:avLst/>
          </a:prstGeom>
          <a:noFill/>
          <a:ln/>
        </p:spPr>
        <p:txBody>
          <a:bodyPr wrap="square" rtlCol="0" anchor="ctr"/>
          <a:lstStyle/>
          <a:p>
            <a:pPr algn="ctr"/>
            <a:r>
              <a:rPr lang="en-US" sz="1400" b="1" dirty="0">
                <a:solidFill>
                  <a:srgbClr val="AAAAAA"/>
                </a:solidFill>
                <a:latin typeface="Calibri" pitchFamily="34" charset="0"/>
                <a:ea typeface="Calibri" pitchFamily="34" charset="-122"/>
                <a:cs typeface="Calibri" pitchFamily="34" charset="-120"/>
              </a:rPr>
              <a:t>QR</a:t>
            </a:r>
            <a:endParaRPr lang="en-US" sz="1400" dirty="0"/>
          </a:p>
          <a:p>
            <a:pPr algn="ctr"/>
            <a:r>
              <a:rPr lang="en-US" sz="1400" b="1" dirty="0">
                <a:solidFill>
                  <a:srgbClr val="AAAAAA"/>
                </a:solidFill>
                <a:latin typeface="Calibri" pitchFamily="34" charset="0"/>
                <a:ea typeface="Calibri" pitchFamily="34" charset="-122"/>
                <a:cs typeface="Calibri" pitchFamily="34" charset="-120"/>
              </a:rPr>
              <a:t>CODE</a:t>
            </a:r>
            <a:endParaRPr lang="en-US" sz="1400" dirty="0"/>
          </a:p>
        </p:txBody>
      </p:sp>
      <p:sp>
        <p:nvSpPr>
          <p:cNvPr id="18" name="Text 15"/>
          <p:cNvSpPr/>
          <p:nvPr/>
        </p:nvSpPr>
        <p:spPr>
          <a:xfrm>
            <a:off x="5550408" y="9139429"/>
            <a:ext cx="2011680" cy="320040"/>
          </a:xfrm>
          <a:prstGeom prst="rect">
            <a:avLst/>
          </a:prstGeom>
          <a:noFill/>
          <a:ln/>
        </p:spPr>
        <p:txBody>
          <a:bodyPr wrap="square" rtlCol="0" anchor="ctr"/>
          <a:lstStyle/>
          <a:p>
            <a:pPr algn="ctr"/>
            <a:r>
              <a:rPr lang="en-US" sz="900" dirty="0">
                <a:solidFill>
                  <a:srgbClr val="FFFFFF"/>
                </a:solidFill>
                <a:latin typeface="Calibri" pitchFamily="34" charset="0"/>
                <a:ea typeface="Calibri" pitchFamily="34" charset="-122"/>
                <a:cs typeface="Calibri" pitchFamily="34" charset="-120"/>
              </a:rPr>
              <a:t>Scan to participate</a:t>
            </a:r>
            <a:endParaRPr lang="en-US" sz="900" dirty="0"/>
          </a:p>
        </p:txBody>
      </p:sp>
      <p:sp>
        <p:nvSpPr>
          <p:cNvPr id="19" name="Text 16"/>
          <p:cNvSpPr/>
          <p:nvPr/>
        </p:nvSpPr>
        <p:spPr>
          <a:xfrm>
            <a:off x="548640" y="9139429"/>
            <a:ext cx="6464808" cy="320040"/>
          </a:xfrm>
          <a:prstGeom prst="rect">
            <a:avLst/>
          </a:prstGeom>
          <a:noFill/>
          <a:ln/>
        </p:spPr>
        <p:txBody>
          <a:bodyPr wrap="square" rtlCol="0" anchor="ctr"/>
          <a:lstStyle/>
          <a:p>
            <a:pPr algn="ctr"/>
            <a:r>
              <a:rPr lang="en-US" sz="1100" dirty="0">
                <a:solidFill>
                  <a:srgbClr val="FFFFFF"/>
                </a:solidFill>
                <a:latin typeface="Calibri" pitchFamily="34" charset="0"/>
                <a:ea typeface="Calibri" pitchFamily="34" charset="-122"/>
                <a:cs typeface="Calibri" pitchFamily="34" charset="-120"/>
              </a:rPr>
              <a:t>[Or visit: your-survey-link.com]</a:t>
            </a:r>
            <a:endParaRPr lang="en-US" sz="1100" dirty="0"/>
          </a:p>
        </p:txBody>
      </p:sp>
      <p:sp>
        <p:nvSpPr>
          <p:cNvPr id="22" name="Text 18"/>
          <p:cNvSpPr/>
          <p:nvPr/>
        </p:nvSpPr>
        <p:spPr>
          <a:xfrm>
            <a:off x="98279" y="9572293"/>
            <a:ext cx="4406215" cy="1201129"/>
          </a:xfrm>
          <a:prstGeom prst="rect">
            <a:avLst/>
          </a:prstGeom>
          <a:noFill/>
          <a:ln/>
        </p:spPr>
        <p:txBody>
          <a:bodyPr wrap="square" rtlCol="0" anchor="t"/>
          <a:lstStyle/>
          <a:p>
            <a:pPr>
              <a:lnSpc>
                <a:spcPct val="130000"/>
              </a:lnSpc>
            </a:pPr>
            <a:r>
              <a:rPr lang="en-US" sz="1200" dirty="0">
                <a:latin typeface="Calibri" pitchFamily="34" charset="0"/>
                <a:ea typeface="Calibri" pitchFamily="34" charset="-122"/>
                <a:cs typeface="Calibri" pitchFamily="34" charset="-120"/>
              </a:rPr>
              <a:t>This study has approval from the ACAP University College Human Research Ethics Committee (EC00447, Approval Number </a:t>
            </a:r>
            <a:r>
              <a:rPr lang="en-US" sz="1200" dirty="0" err="1">
                <a:latin typeface="Calibri" pitchFamily="34" charset="0"/>
                <a:ea typeface="Calibri" pitchFamily="34" charset="-122"/>
                <a:cs typeface="Calibri" pitchFamily="34" charset="-120"/>
              </a:rPr>
              <a:t>xxxx</a:t>
            </a:r>
            <a:r>
              <a:rPr lang="en-US" sz="1200" dirty="0">
                <a:latin typeface="Calibri" pitchFamily="34" charset="0"/>
                <a:ea typeface="Calibri" pitchFamily="34" charset="-122"/>
                <a:cs typeface="Calibri" pitchFamily="34" charset="-120"/>
              </a:rPr>
              <a:t>). For any concerns about the ethical conduct of this research, contact: hrec@navitas.com</a:t>
            </a:r>
            <a:endParaRPr lang="en-US" sz="1200" dirty="0"/>
          </a:p>
        </p:txBody>
      </p:sp>
      <p:pic>
        <p:nvPicPr>
          <p:cNvPr id="23" name="Picture 22">
            <a:extLst>
              <a:ext uri="{FF2B5EF4-FFF2-40B4-BE49-F238E27FC236}">
                <a16:creationId xmlns:a16="http://schemas.microsoft.com/office/drawing/2014/main" id="{3371D091-7851-A585-582C-2C1EB2E84FD2}"/>
              </a:ext>
            </a:extLst>
          </p:cNvPr>
          <p:cNvPicPr>
            <a:picLocks noChangeAspect="1"/>
          </p:cNvPicPr>
          <p:nvPr/>
        </p:nvPicPr>
        <p:blipFill>
          <a:blip r:embed="rId4"/>
          <a:stretch>
            <a:fillRect/>
          </a:stretch>
        </p:blipFill>
        <p:spPr>
          <a:xfrm>
            <a:off x="5001768" y="9704057"/>
            <a:ext cx="2349081" cy="7345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5A5E7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F0F4B7E-8AB8-BBCA-2632-58E623484B32}"/>
              </a:ext>
            </a:extLst>
          </p:cNvPr>
          <p:cNvPicPr>
            <a:picLocks noChangeAspect="1"/>
          </p:cNvPicPr>
          <p:nvPr/>
        </p:nvPicPr>
        <p:blipFill>
          <a:blip r:embed="rId3"/>
          <a:srcRect l="8346" t="13112" r="24002" b="10907"/>
          <a:stretch>
            <a:fillRect/>
          </a:stretch>
        </p:blipFill>
        <p:spPr>
          <a:xfrm>
            <a:off x="2" y="3054096"/>
            <a:ext cx="7569009" cy="6375656"/>
          </a:xfrm>
          <a:prstGeom prst="rect">
            <a:avLst/>
          </a:prstGeom>
        </p:spPr>
      </p:pic>
      <p:sp>
        <p:nvSpPr>
          <p:cNvPr id="3" name="Shape 0"/>
          <p:cNvSpPr/>
          <p:nvPr/>
        </p:nvSpPr>
        <p:spPr>
          <a:xfrm>
            <a:off x="0" y="0"/>
            <a:ext cx="1005840" cy="320040"/>
          </a:xfrm>
          <a:prstGeom prst="rect">
            <a:avLst/>
          </a:prstGeom>
          <a:solidFill>
            <a:srgbClr val="02C39A"/>
          </a:solidFill>
          <a:ln/>
        </p:spPr>
        <p:txBody>
          <a:bodyPr/>
          <a:lstStyle/>
          <a:p>
            <a:endParaRPr lang="en-AU"/>
          </a:p>
        </p:txBody>
      </p:sp>
      <p:sp>
        <p:nvSpPr>
          <p:cNvPr id="4" name="Text 1"/>
          <p:cNvSpPr/>
          <p:nvPr/>
        </p:nvSpPr>
        <p:spPr>
          <a:xfrm>
            <a:off x="0" y="-18288"/>
            <a:ext cx="1005840" cy="320040"/>
          </a:xfrm>
          <a:prstGeom prst="rect">
            <a:avLst/>
          </a:prstGeom>
          <a:noFill/>
          <a:ln/>
        </p:spPr>
        <p:txBody>
          <a:bodyPr wrap="square" rtlCol="0" anchor="ctr"/>
          <a:lstStyle/>
          <a:p>
            <a:pPr algn="ctr"/>
            <a:r>
              <a:rPr lang="en-US" sz="1000" b="1" dirty="0">
                <a:solidFill>
                  <a:srgbClr val="FFFFFF"/>
                </a:solidFill>
                <a:latin typeface="Calibri" pitchFamily="34" charset="0"/>
                <a:ea typeface="Calibri" pitchFamily="34" charset="-122"/>
                <a:cs typeface="Calibri" pitchFamily="34" charset="-120"/>
              </a:rPr>
              <a:t>EXAMPLE</a:t>
            </a:r>
            <a:endParaRPr lang="en-US" sz="1000" dirty="0"/>
          </a:p>
        </p:txBody>
      </p:sp>
      <p:sp>
        <p:nvSpPr>
          <p:cNvPr id="5" name="Text 2"/>
          <p:cNvSpPr/>
          <p:nvPr/>
        </p:nvSpPr>
        <p:spPr>
          <a:xfrm>
            <a:off x="548640" y="582230"/>
            <a:ext cx="6464808" cy="1280160"/>
          </a:xfrm>
          <a:prstGeom prst="rect">
            <a:avLst/>
          </a:prstGeom>
          <a:noFill/>
          <a:ln/>
        </p:spPr>
        <p:txBody>
          <a:bodyPr wrap="square" rtlCol="0" anchor="t"/>
          <a:lstStyle/>
          <a:p>
            <a:pPr>
              <a:lnSpc>
                <a:spcPct val="105000"/>
              </a:lnSpc>
            </a:pPr>
            <a:r>
              <a:rPr lang="en-US" sz="3800" b="1" dirty="0">
                <a:solidFill>
                  <a:srgbClr val="FFFFFF"/>
                </a:solidFill>
                <a:latin typeface="Arial" pitchFamily="34" charset="0"/>
                <a:ea typeface="Arial" pitchFamily="34" charset="-122"/>
                <a:cs typeface="Arial" pitchFamily="34" charset="-120"/>
              </a:rPr>
              <a:t>Are You a New</a:t>
            </a:r>
            <a:endParaRPr lang="en-US" sz="3800" dirty="0"/>
          </a:p>
          <a:p>
            <a:pPr>
              <a:lnSpc>
                <a:spcPct val="105000"/>
              </a:lnSpc>
            </a:pPr>
            <a:r>
              <a:rPr lang="en-US" sz="3800" b="1" dirty="0">
                <a:solidFill>
                  <a:srgbClr val="FFFFFF"/>
                </a:solidFill>
                <a:latin typeface="Arial" pitchFamily="34" charset="0"/>
                <a:ea typeface="Arial" pitchFamily="34" charset="-122"/>
                <a:cs typeface="Arial" pitchFamily="34" charset="-120"/>
              </a:rPr>
              <a:t>Parent?</a:t>
            </a:r>
            <a:endParaRPr lang="en-US" sz="3800" dirty="0"/>
          </a:p>
        </p:txBody>
      </p:sp>
      <p:sp>
        <p:nvSpPr>
          <p:cNvPr id="6" name="Text 3"/>
          <p:cNvSpPr/>
          <p:nvPr/>
        </p:nvSpPr>
        <p:spPr>
          <a:xfrm>
            <a:off x="548640" y="2331720"/>
            <a:ext cx="4636008" cy="548640"/>
          </a:xfrm>
          <a:prstGeom prst="rect">
            <a:avLst/>
          </a:prstGeom>
          <a:noFill/>
          <a:ln/>
        </p:spPr>
        <p:txBody>
          <a:bodyPr wrap="square" rtlCol="0" anchor="t"/>
          <a:lstStyle/>
          <a:p>
            <a:r>
              <a:rPr lang="en-US" sz="1600" dirty="0">
                <a:solidFill>
                  <a:srgbClr val="E8EDFF"/>
                </a:solidFill>
                <a:latin typeface="Calibri" pitchFamily="34" charset="0"/>
                <a:ea typeface="Calibri" pitchFamily="34" charset="-122"/>
                <a:cs typeface="Calibri" pitchFamily="34" charset="-120"/>
              </a:rPr>
              <a:t>Share your experience in a short online survey about postnatal well-being</a:t>
            </a:r>
            <a:endParaRPr lang="en-US" sz="1600" dirty="0"/>
          </a:p>
        </p:txBody>
      </p:sp>
      <p:sp>
        <p:nvSpPr>
          <p:cNvPr id="7" name="Shape 4"/>
          <p:cNvSpPr/>
          <p:nvPr/>
        </p:nvSpPr>
        <p:spPr>
          <a:xfrm>
            <a:off x="548640" y="3017520"/>
            <a:ext cx="1828800" cy="36576"/>
          </a:xfrm>
          <a:prstGeom prst="rect">
            <a:avLst/>
          </a:prstGeom>
          <a:solidFill>
            <a:srgbClr val="FFFFFF"/>
          </a:solidFill>
          <a:ln/>
        </p:spPr>
        <p:txBody>
          <a:bodyPr/>
          <a:lstStyle/>
          <a:p>
            <a:endParaRPr lang="en-AU"/>
          </a:p>
        </p:txBody>
      </p:sp>
      <p:sp>
        <p:nvSpPr>
          <p:cNvPr id="8" name="Text 5"/>
          <p:cNvSpPr/>
          <p:nvPr/>
        </p:nvSpPr>
        <p:spPr>
          <a:xfrm>
            <a:off x="548640" y="3291840"/>
            <a:ext cx="4453128" cy="274320"/>
          </a:xfrm>
          <a:prstGeom prst="rect">
            <a:avLst/>
          </a:prstGeom>
          <a:noFill/>
          <a:ln/>
        </p:spPr>
        <p:txBody>
          <a:bodyPr wrap="square" rtlCol="0" anchor="ctr"/>
          <a:lstStyle/>
          <a:p>
            <a:r>
              <a:rPr lang="en-US" sz="1000" b="1" kern="0" spc="200" dirty="0">
                <a:solidFill>
                  <a:srgbClr val="FFFFFF"/>
                </a:solidFill>
                <a:latin typeface="Calibri" pitchFamily="34" charset="0"/>
                <a:ea typeface="Calibri" pitchFamily="34" charset="-122"/>
                <a:cs typeface="Calibri" pitchFamily="34" charset="-120"/>
              </a:rPr>
              <a:t>ABOUT THIS STUDY</a:t>
            </a:r>
            <a:endParaRPr lang="en-US" sz="1000" dirty="0"/>
          </a:p>
        </p:txBody>
      </p:sp>
      <p:sp>
        <p:nvSpPr>
          <p:cNvPr id="9" name="Text 6"/>
          <p:cNvSpPr/>
          <p:nvPr/>
        </p:nvSpPr>
        <p:spPr>
          <a:xfrm>
            <a:off x="548640" y="3566160"/>
            <a:ext cx="4453128" cy="777240"/>
          </a:xfrm>
          <a:prstGeom prst="rect">
            <a:avLst/>
          </a:prstGeom>
          <a:noFill/>
          <a:ln/>
        </p:spPr>
        <p:txBody>
          <a:bodyPr wrap="square" rtlCol="0" anchor="t"/>
          <a:lstStyle/>
          <a:p>
            <a:pPr>
              <a:lnSpc>
                <a:spcPct val="130000"/>
              </a:lnSpc>
            </a:pPr>
            <a:r>
              <a:rPr lang="en-US" sz="1200" dirty="0">
                <a:solidFill>
                  <a:srgbClr val="FFFFFF"/>
                </a:solidFill>
                <a:latin typeface="Calibri" pitchFamily="34" charset="0"/>
                <a:ea typeface="Calibri" pitchFamily="34" charset="-122"/>
                <a:cs typeface="Calibri" pitchFamily="34" charset="-120"/>
              </a:rPr>
              <a:t>We are conducting research into the relationship between social support and postnatal wellbeing in first-time parents. Participation involves completing a confidential online questionnaire.</a:t>
            </a:r>
            <a:endParaRPr lang="en-US" sz="1200" dirty="0"/>
          </a:p>
        </p:txBody>
      </p:sp>
      <p:sp>
        <p:nvSpPr>
          <p:cNvPr id="10" name="Text 7"/>
          <p:cNvSpPr/>
          <p:nvPr/>
        </p:nvSpPr>
        <p:spPr>
          <a:xfrm>
            <a:off x="548640" y="4526280"/>
            <a:ext cx="4453128" cy="274320"/>
          </a:xfrm>
          <a:prstGeom prst="rect">
            <a:avLst/>
          </a:prstGeom>
          <a:noFill/>
          <a:ln/>
        </p:spPr>
        <p:txBody>
          <a:bodyPr wrap="square" rtlCol="0" anchor="ctr"/>
          <a:lstStyle/>
          <a:p>
            <a:r>
              <a:rPr lang="en-US" sz="1000" b="1" kern="0" spc="200" dirty="0">
                <a:solidFill>
                  <a:srgbClr val="FFFFFF"/>
                </a:solidFill>
                <a:latin typeface="Calibri" pitchFamily="34" charset="0"/>
                <a:ea typeface="Calibri" pitchFamily="34" charset="-122"/>
                <a:cs typeface="Calibri" pitchFamily="34" charset="-120"/>
              </a:rPr>
              <a:t>WHO CAN PARTICIPATE?</a:t>
            </a:r>
            <a:endParaRPr lang="en-US" sz="1000" dirty="0"/>
          </a:p>
        </p:txBody>
      </p:sp>
      <p:sp>
        <p:nvSpPr>
          <p:cNvPr id="11" name="Text 8"/>
          <p:cNvSpPr/>
          <p:nvPr/>
        </p:nvSpPr>
        <p:spPr>
          <a:xfrm>
            <a:off x="548640" y="4800600"/>
            <a:ext cx="4453128" cy="777240"/>
          </a:xfrm>
          <a:prstGeom prst="rect">
            <a:avLst/>
          </a:prstGeom>
          <a:noFill/>
          <a:ln/>
        </p:spPr>
        <p:txBody>
          <a:bodyPr wrap="square" rtlCol="0" anchor="t"/>
          <a:lstStyle/>
          <a:p>
            <a:pPr>
              <a:lnSpc>
                <a:spcPct val="130000"/>
              </a:lnSpc>
            </a:pPr>
            <a:r>
              <a:rPr lang="en-US" sz="1200" dirty="0">
                <a:solidFill>
                  <a:srgbClr val="FFFFFF"/>
                </a:solidFill>
                <a:latin typeface="Calibri" pitchFamily="34" charset="0"/>
                <a:ea typeface="Calibri" pitchFamily="34" charset="-122"/>
                <a:cs typeface="Calibri" pitchFamily="34" charset="-120"/>
              </a:rPr>
              <a:t>Adults aged 18 or older who have had their first child within the past 12 months. Participants must be currently residing in Australia.</a:t>
            </a:r>
            <a:endParaRPr lang="en-US" sz="1200" dirty="0"/>
          </a:p>
        </p:txBody>
      </p:sp>
      <p:sp>
        <p:nvSpPr>
          <p:cNvPr id="12" name="Text 9"/>
          <p:cNvSpPr/>
          <p:nvPr/>
        </p:nvSpPr>
        <p:spPr>
          <a:xfrm>
            <a:off x="548640" y="5608631"/>
            <a:ext cx="4453128" cy="274320"/>
          </a:xfrm>
          <a:prstGeom prst="rect">
            <a:avLst/>
          </a:prstGeom>
          <a:noFill/>
          <a:ln/>
        </p:spPr>
        <p:txBody>
          <a:bodyPr wrap="square" rtlCol="0" anchor="ctr"/>
          <a:lstStyle/>
          <a:p>
            <a:r>
              <a:rPr lang="en-US" sz="1000" b="1" kern="0" spc="200" dirty="0">
                <a:effectLst>
                  <a:outerShdw blurRad="38100" dist="38100" dir="2700000" algn="tl">
                    <a:srgbClr val="000000">
                      <a:alpha val="43137"/>
                    </a:srgbClr>
                  </a:outerShdw>
                </a:effectLst>
                <a:latin typeface="Calibri" pitchFamily="34" charset="0"/>
                <a:ea typeface="Calibri" pitchFamily="34" charset="-122"/>
                <a:cs typeface="Calibri" pitchFamily="34" charset="-120"/>
              </a:rPr>
              <a:t>TIME COMMITMENT</a:t>
            </a:r>
            <a:endParaRPr lang="en-US" sz="1000" dirty="0">
              <a:effectLst>
                <a:outerShdw blurRad="38100" dist="38100" dir="2700000" algn="tl">
                  <a:srgbClr val="000000">
                    <a:alpha val="43137"/>
                  </a:srgbClr>
                </a:outerShdw>
              </a:effectLst>
            </a:endParaRPr>
          </a:p>
        </p:txBody>
      </p:sp>
      <p:sp>
        <p:nvSpPr>
          <p:cNvPr id="13" name="Text 10"/>
          <p:cNvSpPr/>
          <p:nvPr/>
        </p:nvSpPr>
        <p:spPr>
          <a:xfrm>
            <a:off x="548640" y="5822489"/>
            <a:ext cx="4453128" cy="411480"/>
          </a:xfrm>
          <a:prstGeom prst="rect">
            <a:avLst/>
          </a:prstGeom>
          <a:noFill/>
          <a:ln/>
        </p:spPr>
        <p:txBody>
          <a:bodyPr wrap="square" rtlCol="0" anchor="t"/>
          <a:lstStyle/>
          <a:p>
            <a:pPr>
              <a:lnSpc>
                <a:spcPct val="130000"/>
              </a:lnSpc>
            </a:pPr>
            <a:r>
              <a:rPr lang="en-US" sz="1200" dirty="0">
                <a:effectLst>
                  <a:outerShdw blurRad="38100" dist="38100" dir="2700000" algn="tl">
                    <a:srgbClr val="000000">
                      <a:alpha val="43137"/>
                    </a:srgbClr>
                  </a:outerShdw>
                </a:effectLst>
                <a:latin typeface="Calibri" pitchFamily="34" charset="0"/>
                <a:ea typeface="Calibri" pitchFamily="34" charset="-122"/>
                <a:cs typeface="Calibri" pitchFamily="34" charset="-120"/>
              </a:rPr>
              <a:t>Approximately 20 minutes</a:t>
            </a:r>
            <a:endParaRPr lang="en-US" sz="1200" dirty="0">
              <a:effectLst>
                <a:outerShdw blurRad="38100" dist="38100" dir="2700000" algn="tl">
                  <a:srgbClr val="000000">
                    <a:alpha val="43137"/>
                  </a:srgbClr>
                </a:outerShdw>
              </a:effectLst>
            </a:endParaRPr>
          </a:p>
        </p:txBody>
      </p:sp>
      <p:sp>
        <p:nvSpPr>
          <p:cNvPr id="14" name="Text 11"/>
          <p:cNvSpPr/>
          <p:nvPr/>
        </p:nvSpPr>
        <p:spPr>
          <a:xfrm>
            <a:off x="548640" y="6341364"/>
            <a:ext cx="4453128" cy="274320"/>
          </a:xfrm>
          <a:prstGeom prst="rect">
            <a:avLst/>
          </a:prstGeom>
          <a:noFill/>
          <a:ln/>
        </p:spPr>
        <p:txBody>
          <a:bodyPr wrap="square" rtlCol="0" anchor="ctr"/>
          <a:lstStyle/>
          <a:p>
            <a:r>
              <a:rPr lang="en-US" sz="1000" b="1" kern="0" spc="200" dirty="0">
                <a:effectLst>
                  <a:outerShdw blurRad="38100" dist="38100" dir="2700000" algn="tl">
                    <a:srgbClr val="000000">
                      <a:alpha val="43137"/>
                    </a:srgbClr>
                  </a:outerShdw>
                </a:effectLst>
                <a:latin typeface="Calibri" pitchFamily="34" charset="0"/>
                <a:ea typeface="Calibri" pitchFamily="34" charset="-122"/>
                <a:cs typeface="Calibri" pitchFamily="34" charset="-120"/>
              </a:rPr>
              <a:t>CONTACT</a:t>
            </a:r>
            <a:endParaRPr lang="en-US" sz="1000" dirty="0">
              <a:effectLst>
                <a:outerShdw blurRad="38100" dist="38100" dir="2700000" algn="tl">
                  <a:srgbClr val="000000">
                    <a:alpha val="43137"/>
                  </a:srgbClr>
                </a:outerShdw>
              </a:effectLst>
            </a:endParaRPr>
          </a:p>
        </p:txBody>
      </p:sp>
      <p:sp>
        <p:nvSpPr>
          <p:cNvPr id="15" name="Text 12"/>
          <p:cNvSpPr/>
          <p:nvPr/>
        </p:nvSpPr>
        <p:spPr>
          <a:xfrm>
            <a:off x="548640" y="6559607"/>
            <a:ext cx="4453128" cy="411480"/>
          </a:xfrm>
          <a:prstGeom prst="rect">
            <a:avLst/>
          </a:prstGeom>
          <a:noFill/>
          <a:ln/>
        </p:spPr>
        <p:txBody>
          <a:bodyPr wrap="square" rtlCol="0" anchor="t"/>
          <a:lstStyle/>
          <a:p>
            <a:pPr>
              <a:lnSpc>
                <a:spcPct val="130000"/>
              </a:lnSpc>
            </a:pPr>
            <a:r>
              <a:rPr lang="en-US" sz="1200" dirty="0">
                <a:effectLst>
                  <a:outerShdw blurRad="38100" dist="38100" dir="2700000" algn="tl">
                    <a:srgbClr val="000000">
                      <a:alpha val="43137"/>
                    </a:srgbClr>
                  </a:outerShdw>
                </a:effectLst>
                <a:latin typeface="Calibri" pitchFamily="34" charset="0"/>
                <a:ea typeface="Calibri" pitchFamily="34" charset="-122"/>
                <a:cs typeface="Calibri" pitchFamily="34" charset="-120"/>
              </a:rPr>
              <a:t>Dr. Peter Parker (Supervisor)</a:t>
            </a:r>
          </a:p>
          <a:p>
            <a:pPr>
              <a:lnSpc>
                <a:spcPct val="130000"/>
              </a:lnSpc>
            </a:pPr>
            <a:r>
              <a:rPr lang="en-US" sz="1200" dirty="0">
                <a:effectLst>
                  <a:outerShdw blurRad="38100" dist="38100" dir="2700000" algn="tl">
                    <a:srgbClr val="000000">
                      <a:alpha val="43137"/>
                    </a:srgbClr>
                  </a:outerShdw>
                </a:effectLst>
                <a:latin typeface="Calibri" pitchFamily="34" charset="0"/>
                <a:ea typeface="Calibri" pitchFamily="34" charset="-122"/>
                <a:cs typeface="Calibri" pitchFamily="34" charset="-120"/>
              </a:rPr>
              <a:t>Ms. Jane Smith (Student Researcher)</a:t>
            </a:r>
            <a:endParaRPr lang="en-US" sz="1200" dirty="0">
              <a:effectLst>
                <a:outerShdw blurRad="38100" dist="38100" dir="2700000" algn="tl">
                  <a:srgbClr val="000000">
                    <a:alpha val="43137"/>
                  </a:srgbClr>
                </a:outerShdw>
              </a:effectLst>
            </a:endParaRPr>
          </a:p>
          <a:p>
            <a:pPr>
              <a:lnSpc>
                <a:spcPct val="130000"/>
              </a:lnSpc>
            </a:pPr>
            <a:r>
              <a:rPr lang="en-US" sz="1200" dirty="0">
                <a:effectLst>
                  <a:outerShdw blurRad="38100" dist="38100" dir="2700000" algn="tl">
                    <a:srgbClr val="000000">
                      <a:alpha val="43137"/>
                    </a:srgbClr>
                  </a:outerShdw>
                </a:effectLst>
                <a:latin typeface="Calibri" pitchFamily="34" charset="0"/>
                <a:ea typeface="Calibri" pitchFamily="34" charset="-122"/>
                <a:cs typeface="Calibri" pitchFamily="34" charset="-120"/>
              </a:rPr>
              <a:t>jane.smith@998798.acap.edu.au</a:t>
            </a:r>
            <a:endParaRPr lang="en-US" sz="1200" dirty="0">
              <a:effectLst>
                <a:outerShdw blurRad="38100" dist="38100" dir="2700000" algn="tl">
                  <a:srgbClr val="000000">
                    <a:alpha val="43137"/>
                  </a:srgbClr>
                </a:outerShdw>
              </a:effectLst>
            </a:endParaRPr>
          </a:p>
        </p:txBody>
      </p:sp>
      <p:sp>
        <p:nvSpPr>
          <p:cNvPr id="16" name="Shape 13"/>
          <p:cNvSpPr/>
          <p:nvPr/>
        </p:nvSpPr>
        <p:spPr>
          <a:xfrm>
            <a:off x="5824728" y="7706153"/>
            <a:ext cx="1463040" cy="1366562"/>
          </a:xfrm>
          <a:prstGeom prst="rect">
            <a:avLst/>
          </a:prstGeom>
          <a:solidFill>
            <a:srgbClr val="FFFFFF"/>
          </a:solidFill>
          <a:ln w="12700">
            <a:solidFill>
              <a:srgbClr val="CCCCCC"/>
            </a:solidFill>
            <a:prstDash val="dash"/>
          </a:ln>
        </p:spPr>
        <p:txBody>
          <a:bodyPr/>
          <a:lstStyle/>
          <a:p>
            <a:endParaRPr lang="en-AU"/>
          </a:p>
        </p:txBody>
      </p:sp>
      <p:sp>
        <p:nvSpPr>
          <p:cNvPr id="17" name="Text 14"/>
          <p:cNvSpPr/>
          <p:nvPr/>
        </p:nvSpPr>
        <p:spPr>
          <a:xfrm>
            <a:off x="5824728" y="7626096"/>
            <a:ext cx="1463040" cy="1463040"/>
          </a:xfrm>
          <a:prstGeom prst="rect">
            <a:avLst/>
          </a:prstGeom>
          <a:noFill/>
          <a:ln/>
        </p:spPr>
        <p:txBody>
          <a:bodyPr wrap="square" rtlCol="0" anchor="ctr"/>
          <a:lstStyle/>
          <a:p>
            <a:pPr algn="ctr"/>
            <a:r>
              <a:rPr lang="en-US" sz="1400" b="1" dirty="0">
                <a:solidFill>
                  <a:srgbClr val="AAAAAA"/>
                </a:solidFill>
                <a:latin typeface="Calibri" pitchFamily="34" charset="0"/>
                <a:ea typeface="Calibri" pitchFamily="34" charset="-122"/>
                <a:cs typeface="Calibri" pitchFamily="34" charset="-120"/>
              </a:rPr>
              <a:t>QR</a:t>
            </a:r>
            <a:endParaRPr lang="en-US" sz="1400" dirty="0"/>
          </a:p>
          <a:p>
            <a:pPr algn="ctr"/>
            <a:r>
              <a:rPr lang="en-US" sz="1400" b="1" dirty="0">
                <a:solidFill>
                  <a:srgbClr val="AAAAAA"/>
                </a:solidFill>
                <a:latin typeface="Calibri" pitchFamily="34" charset="0"/>
                <a:ea typeface="Calibri" pitchFamily="34" charset="-122"/>
                <a:cs typeface="Calibri" pitchFamily="34" charset="-120"/>
              </a:rPr>
              <a:t>CODE</a:t>
            </a:r>
            <a:endParaRPr lang="en-US" sz="1400" dirty="0"/>
          </a:p>
        </p:txBody>
      </p:sp>
      <p:sp>
        <p:nvSpPr>
          <p:cNvPr id="18" name="Text 15"/>
          <p:cNvSpPr/>
          <p:nvPr/>
        </p:nvSpPr>
        <p:spPr>
          <a:xfrm>
            <a:off x="5557328" y="9117501"/>
            <a:ext cx="2011680" cy="320040"/>
          </a:xfrm>
          <a:prstGeom prst="rect">
            <a:avLst/>
          </a:prstGeom>
          <a:noFill/>
          <a:ln/>
        </p:spPr>
        <p:txBody>
          <a:bodyPr wrap="square" rtlCol="0" anchor="ctr"/>
          <a:lstStyle/>
          <a:p>
            <a:pPr algn="ctr"/>
            <a:r>
              <a:rPr lang="en-US" sz="900" dirty="0">
                <a:solidFill>
                  <a:srgbClr val="FFFFFF"/>
                </a:solidFill>
                <a:latin typeface="Calibri" pitchFamily="34" charset="0"/>
                <a:ea typeface="Calibri" pitchFamily="34" charset="-122"/>
                <a:cs typeface="Calibri" pitchFamily="34" charset="-120"/>
              </a:rPr>
              <a:t>Scan to participate</a:t>
            </a:r>
            <a:endParaRPr lang="en-US" sz="900" dirty="0"/>
          </a:p>
        </p:txBody>
      </p:sp>
      <p:sp>
        <p:nvSpPr>
          <p:cNvPr id="19" name="Text 16"/>
          <p:cNvSpPr/>
          <p:nvPr/>
        </p:nvSpPr>
        <p:spPr>
          <a:xfrm>
            <a:off x="651277" y="9111062"/>
            <a:ext cx="6464808" cy="320040"/>
          </a:xfrm>
          <a:prstGeom prst="rect">
            <a:avLst/>
          </a:prstGeom>
          <a:noFill/>
          <a:ln/>
        </p:spPr>
        <p:txBody>
          <a:bodyPr wrap="square" rtlCol="0" anchor="ctr"/>
          <a:lstStyle/>
          <a:p>
            <a:pPr algn="ctr"/>
            <a:r>
              <a:rPr lang="en-US" sz="1100" dirty="0">
                <a:solidFill>
                  <a:srgbClr val="FFFFFF"/>
                </a:solidFill>
                <a:effectLst>
                  <a:outerShdw blurRad="38100" dist="38100" dir="2700000" algn="tl">
                    <a:srgbClr val="000000">
                      <a:alpha val="43137"/>
                    </a:srgbClr>
                  </a:outerShdw>
                </a:effectLst>
                <a:latin typeface="Calibri" pitchFamily="34" charset="0"/>
                <a:ea typeface="Calibri" pitchFamily="34" charset="-122"/>
                <a:cs typeface="Calibri" pitchFamily="34" charset="-120"/>
              </a:rPr>
              <a:t>Or visit: bit.ly/postnatal-survey</a:t>
            </a:r>
            <a:endParaRPr lang="en-US" sz="1100" dirty="0">
              <a:effectLst>
                <a:outerShdw blurRad="38100" dist="38100" dir="2700000" algn="tl">
                  <a:srgbClr val="000000">
                    <a:alpha val="43137"/>
                  </a:srgbClr>
                </a:outerShdw>
              </a:effectLst>
            </a:endParaRPr>
          </a:p>
        </p:txBody>
      </p:sp>
      <p:sp>
        <p:nvSpPr>
          <p:cNvPr id="20" name="Shape 17"/>
          <p:cNvSpPr/>
          <p:nvPr/>
        </p:nvSpPr>
        <p:spPr>
          <a:xfrm>
            <a:off x="0" y="9482328"/>
            <a:ext cx="7562088" cy="1207008"/>
          </a:xfrm>
          <a:prstGeom prst="rect">
            <a:avLst/>
          </a:prstGeom>
          <a:solidFill>
            <a:srgbClr val="FFFFFF"/>
          </a:solidFill>
          <a:ln/>
        </p:spPr>
        <p:txBody>
          <a:bodyPr/>
          <a:lstStyle/>
          <a:p>
            <a:endParaRPr lang="en-AU"/>
          </a:p>
        </p:txBody>
      </p:sp>
      <p:pic>
        <p:nvPicPr>
          <p:cNvPr id="21" name="Image 1" descr="logo_blue_clean.png"/>
          <p:cNvPicPr>
            <a:picLocks noChangeAspect="1"/>
          </p:cNvPicPr>
          <p:nvPr/>
        </p:nvPicPr>
        <p:blipFill>
          <a:blip r:embed="rId4"/>
          <a:stretch>
            <a:fillRect/>
          </a:stretch>
        </p:blipFill>
        <p:spPr>
          <a:xfrm>
            <a:off x="5557328" y="9747501"/>
            <a:ext cx="1777317" cy="555127"/>
          </a:xfrm>
          <a:prstGeom prst="rect">
            <a:avLst/>
          </a:prstGeom>
        </p:spPr>
      </p:pic>
      <p:sp>
        <p:nvSpPr>
          <p:cNvPr id="22" name="Text 18"/>
          <p:cNvSpPr/>
          <p:nvPr/>
        </p:nvSpPr>
        <p:spPr>
          <a:xfrm>
            <a:off x="33607" y="9573557"/>
            <a:ext cx="5523721" cy="1024549"/>
          </a:xfrm>
          <a:prstGeom prst="rect">
            <a:avLst/>
          </a:prstGeom>
          <a:noFill/>
          <a:ln/>
        </p:spPr>
        <p:txBody>
          <a:bodyPr wrap="square" rtlCol="0" anchor="t"/>
          <a:lstStyle/>
          <a:p>
            <a:pPr>
              <a:lnSpc>
                <a:spcPct val="130000"/>
              </a:lnSpc>
            </a:pPr>
            <a:r>
              <a:rPr lang="en-US" sz="1200" dirty="0">
                <a:latin typeface="Calibri" pitchFamily="34" charset="0"/>
                <a:ea typeface="Calibri" pitchFamily="34" charset="-122"/>
                <a:cs typeface="Calibri" pitchFamily="34" charset="-120"/>
              </a:rPr>
              <a:t>This research has been approved by the ACAP University College Human Research Ethics Committee (EC00447) (Approval Number S1234). For concerns about ethical aspects of this research, please contact the ACAP University College HREC: hrec@navitas.com</a:t>
            </a:r>
            <a:endParaRPr lang="en-US" sz="1200" dirty="0"/>
          </a:p>
        </p:txBody>
      </p:sp>
      <p:pic>
        <p:nvPicPr>
          <p:cNvPr id="2" name="Picture 1">
            <a:extLst>
              <a:ext uri="{FF2B5EF4-FFF2-40B4-BE49-F238E27FC236}">
                <a16:creationId xmlns:a16="http://schemas.microsoft.com/office/drawing/2014/main" id="{2BB151F8-5685-7595-6950-703CEF34CC1D}"/>
              </a:ext>
            </a:extLst>
          </p:cNvPr>
          <p:cNvPicPr>
            <a:picLocks noChangeAspect="1"/>
          </p:cNvPicPr>
          <p:nvPr/>
        </p:nvPicPr>
        <p:blipFill>
          <a:blip r:embed="rId5"/>
          <a:stretch>
            <a:fillRect/>
          </a:stretch>
        </p:blipFill>
        <p:spPr>
          <a:xfrm>
            <a:off x="-33607" y="9481994"/>
            <a:ext cx="7562850" cy="1206644"/>
          </a:xfrm>
          <a:prstGeom prst="rect">
            <a:avLst/>
          </a:prstGeom>
        </p:spPr>
      </p:pic>
      <p:sp>
        <p:nvSpPr>
          <p:cNvPr id="23" name="Text 18">
            <a:extLst>
              <a:ext uri="{FF2B5EF4-FFF2-40B4-BE49-F238E27FC236}">
                <a16:creationId xmlns:a16="http://schemas.microsoft.com/office/drawing/2014/main" id="{098C1F0D-C6BA-2473-2BDA-E511B668DF65}"/>
              </a:ext>
            </a:extLst>
          </p:cNvPr>
          <p:cNvSpPr/>
          <p:nvPr/>
        </p:nvSpPr>
        <p:spPr>
          <a:xfrm>
            <a:off x="98290" y="9573557"/>
            <a:ext cx="4510531" cy="1201129"/>
          </a:xfrm>
          <a:prstGeom prst="rect">
            <a:avLst/>
          </a:prstGeom>
          <a:noFill/>
          <a:ln/>
        </p:spPr>
        <p:txBody>
          <a:bodyPr wrap="square" rtlCol="0" anchor="t"/>
          <a:lstStyle/>
          <a:p>
            <a:pPr>
              <a:lnSpc>
                <a:spcPct val="130000"/>
              </a:lnSpc>
            </a:pPr>
            <a:r>
              <a:rPr lang="en-US" sz="1200" dirty="0">
                <a:latin typeface="Calibri" pitchFamily="34" charset="0"/>
                <a:ea typeface="Calibri" pitchFamily="34" charset="-122"/>
                <a:cs typeface="Calibri" pitchFamily="34" charset="-120"/>
              </a:rPr>
              <a:t>This study has approval from the ACAP University College Human Research Ethics Committee (EC00447, Approval Number </a:t>
            </a:r>
            <a:r>
              <a:rPr lang="en-US" sz="1200" dirty="0" err="1">
                <a:latin typeface="Calibri" pitchFamily="34" charset="0"/>
                <a:ea typeface="Calibri" pitchFamily="34" charset="-122"/>
                <a:cs typeface="Calibri" pitchFamily="34" charset="-120"/>
              </a:rPr>
              <a:t>xxxx</a:t>
            </a:r>
            <a:r>
              <a:rPr lang="en-US" sz="1200" dirty="0">
                <a:latin typeface="Calibri" pitchFamily="34" charset="0"/>
                <a:ea typeface="Calibri" pitchFamily="34" charset="-122"/>
                <a:cs typeface="Calibri" pitchFamily="34" charset="-120"/>
              </a:rPr>
              <a:t>). For any concerns about the ethical conduct of this research, contact: hrec@navitas.com</a:t>
            </a:r>
            <a:endParaRPr lang="en-US" sz="1200" dirty="0"/>
          </a:p>
        </p:txBody>
      </p:sp>
      <p:pic>
        <p:nvPicPr>
          <p:cNvPr id="25" name="Picture 24">
            <a:extLst>
              <a:ext uri="{FF2B5EF4-FFF2-40B4-BE49-F238E27FC236}">
                <a16:creationId xmlns:a16="http://schemas.microsoft.com/office/drawing/2014/main" id="{DE8D28F0-7667-2308-89A9-FD7173FFAA29}"/>
              </a:ext>
            </a:extLst>
          </p:cNvPr>
          <p:cNvPicPr>
            <a:picLocks noChangeAspect="1"/>
          </p:cNvPicPr>
          <p:nvPr/>
        </p:nvPicPr>
        <p:blipFill>
          <a:blip r:embed="rId6"/>
          <a:stretch>
            <a:fillRect/>
          </a:stretch>
        </p:blipFill>
        <p:spPr>
          <a:xfrm>
            <a:off x="4894280" y="9672213"/>
            <a:ext cx="2349081" cy="73459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101</TotalTime>
  <Words>634</Words>
  <Application>Microsoft Macintosh PowerPoint</Application>
  <PresentationFormat>Custom</PresentationFormat>
  <Paragraphs>62</Paragraphs>
  <Slides>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ACAP Recruitment Poster Template</dc:title>
  <dc:subject/>
  <dc:creator/>
  <cp:keywords/>
  <dc:description/>
  <cp:lastModifiedBy>Dominique Quitoriano</cp:lastModifiedBy>
  <cp:revision>4</cp:revision>
  <dcterms:created xsi:type="dcterms:W3CDTF">2026-02-20T00:40:44Z</dcterms:created>
  <dcterms:modified xsi:type="dcterms:W3CDTF">2026-03-09T23:58:41Z</dcterms:modified>
  <cp:category/>
</cp:coreProperties>
</file>